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1" r:id="rId3"/>
    <p:sldId id="258" r:id="rId4"/>
    <p:sldId id="259" r:id="rId5"/>
    <p:sldId id="260" r:id="rId6"/>
    <p:sldId id="262" r:id="rId7"/>
    <p:sldId id="263"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6" autoAdjust="0"/>
    <p:restoredTop sz="86443" autoAdjust="0"/>
  </p:normalViewPr>
  <p:slideViewPr>
    <p:cSldViewPr>
      <p:cViewPr varScale="1">
        <p:scale>
          <a:sx n="74" d="100"/>
          <a:sy n="74" d="100"/>
        </p:scale>
        <p:origin x="-888" y="-78"/>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E4193EE8-325E-4A67-B334-2E80023C062A}" type="datetimeFigureOut">
              <a:rPr lang="ru-RU" smtClean="0"/>
              <a:pPr/>
              <a:t>17.03.2021</a:t>
            </a:fld>
            <a:endParaRPr lang="ru-RU" dirty="0"/>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dirty="0"/>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9BD1215-7087-4E19-93A5-123A10E46A5B}"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193EE8-325E-4A67-B334-2E80023C062A}" type="datetimeFigureOut">
              <a:rPr lang="ru-RU" smtClean="0"/>
              <a:pPr/>
              <a:t>17.03.2021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9BD1215-7087-4E19-93A5-123A10E46A5B}"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193EE8-325E-4A67-B334-2E80023C062A}" type="datetimeFigureOut">
              <a:rPr lang="ru-RU" smtClean="0"/>
              <a:pPr/>
              <a:t>17.03.2021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9BD1215-7087-4E19-93A5-123A10E46A5B}"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4193EE8-325E-4A67-B334-2E80023C062A}" type="datetimeFigureOut">
              <a:rPr lang="ru-RU" smtClean="0"/>
              <a:pPr/>
              <a:t>17.03.2021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9BD1215-7087-4E19-93A5-123A10E46A5B}"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4193EE8-325E-4A67-B334-2E80023C062A}" type="datetimeFigureOut">
              <a:rPr lang="ru-RU" smtClean="0"/>
              <a:pPr/>
              <a:t>17.03.2021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9BD1215-7087-4E19-93A5-123A10E46A5B}"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4193EE8-325E-4A67-B334-2E80023C062A}" type="datetimeFigureOut">
              <a:rPr lang="ru-RU" smtClean="0"/>
              <a:pPr/>
              <a:t>17.03.2021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9BD1215-7087-4E19-93A5-123A10E46A5B}"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E4193EE8-325E-4A67-B334-2E80023C062A}" type="datetimeFigureOut">
              <a:rPr lang="ru-RU" smtClean="0"/>
              <a:pPr/>
              <a:t>17.03.2021</a:t>
            </a:fld>
            <a:endParaRPr lang="ru-RU" dirty="0"/>
          </a:p>
        </p:txBody>
      </p:sp>
      <p:sp>
        <p:nvSpPr>
          <p:cNvPr id="27" name="Номер слайда 26"/>
          <p:cNvSpPr>
            <a:spLocks noGrp="1"/>
          </p:cNvSpPr>
          <p:nvPr>
            <p:ph type="sldNum" sz="quarter" idx="11"/>
          </p:nvPr>
        </p:nvSpPr>
        <p:spPr/>
        <p:txBody>
          <a:bodyPr rtlCol="0"/>
          <a:lstStyle/>
          <a:p>
            <a:fld id="{99BD1215-7087-4E19-93A5-123A10E46A5B}" type="slidenum">
              <a:rPr lang="ru-RU" smtClean="0"/>
              <a:pPr/>
              <a:t>‹#›</a:t>
            </a:fld>
            <a:endParaRPr lang="ru-RU" dirty="0"/>
          </a:p>
        </p:txBody>
      </p:sp>
      <p:sp>
        <p:nvSpPr>
          <p:cNvPr id="28" name="Нижний колонтитул 27"/>
          <p:cNvSpPr>
            <a:spLocks noGrp="1"/>
          </p:cNvSpPr>
          <p:nvPr>
            <p:ph type="ftr" sz="quarter" idx="12"/>
          </p:nvPr>
        </p:nvSpPr>
        <p:spPr/>
        <p:txBody>
          <a:bodyPr rtlCol="0"/>
          <a:lstStyle/>
          <a:p>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E4193EE8-325E-4A67-B334-2E80023C062A}" type="datetimeFigureOut">
              <a:rPr lang="ru-RU" smtClean="0"/>
              <a:pPr/>
              <a:t>17.03.2021</a:t>
            </a:fld>
            <a:endParaRPr lang="ru-RU" dirty="0"/>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dirty="0"/>
          </a:p>
        </p:txBody>
      </p:sp>
      <p:sp>
        <p:nvSpPr>
          <p:cNvPr id="5" name="Номер слайда 4"/>
          <p:cNvSpPr>
            <a:spLocks noGrp="1"/>
          </p:cNvSpPr>
          <p:nvPr>
            <p:ph type="sldNum" sz="quarter" idx="12"/>
          </p:nvPr>
        </p:nvSpPr>
        <p:spPr>
          <a:xfrm>
            <a:off x="8174736" y="2272"/>
            <a:ext cx="762000" cy="365760"/>
          </a:xfrm>
        </p:spPr>
        <p:txBody>
          <a:bodyPr/>
          <a:lstStyle/>
          <a:p>
            <a:fld id="{99BD1215-7087-4E19-93A5-123A10E46A5B}"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193EE8-325E-4A67-B334-2E80023C062A}" type="datetimeFigureOut">
              <a:rPr lang="ru-RU" smtClean="0"/>
              <a:pPr/>
              <a:t>17.03.2021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9BD1215-7087-4E19-93A5-123A10E46A5B}"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4193EE8-325E-4A67-B334-2E80023C062A}" type="datetimeFigureOut">
              <a:rPr lang="ru-RU" smtClean="0"/>
              <a:pPr/>
              <a:t>17.03.2021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9BD1215-7087-4E19-93A5-123A10E46A5B}"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4193EE8-325E-4A67-B334-2E80023C062A}" type="datetimeFigureOut">
              <a:rPr lang="ru-RU" smtClean="0"/>
              <a:pPr/>
              <a:t>17.03.2021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9BD1215-7087-4E19-93A5-123A10E46A5B}"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4193EE8-325E-4A67-B334-2E80023C062A}" type="datetimeFigureOut">
              <a:rPr lang="ru-RU" smtClean="0"/>
              <a:pPr/>
              <a:t>17.03.2021</a:t>
            </a:fld>
            <a:endParaRPr lang="ru-RU" dirty="0"/>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dirty="0"/>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9BD1215-7087-4E19-93A5-123A10E46A5B}"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857364"/>
          </a:xfrm>
          <a:solidFill>
            <a:schemeClr val="tx2">
              <a:lumMod val="40000"/>
              <a:lumOff val="60000"/>
            </a:schemeClr>
          </a:solidFill>
        </p:spPr>
        <p:txBody>
          <a:bodyPr>
            <a:noAutofit/>
          </a:bodyPr>
          <a:lstStyle/>
          <a:p>
            <a:pPr algn="ctr"/>
            <a:r>
              <a:rPr lang="uk-UA" sz="2400" dirty="0" smtClean="0">
                <a:solidFill>
                  <a:schemeClr val="bg1"/>
                </a:solidFill>
              </a:rPr>
              <a:t/>
            </a:r>
            <a:br>
              <a:rPr lang="uk-UA" sz="2400" dirty="0" smtClean="0">
                <a:solidFill>
                  <a:schemeClr val="bg1"/>
                </a:solidFill>
              </a:rPr>
            </a:br>
            <a:r>
              <a:rPr lang="uk-UA" sz="3200" b="1" dirty="0" smtClean="0">
                <a:solidFill>
                  <a:schemeClr val="tx1"/>
                </a:solidFill>
                <a:latin typeface="Times New Roman" pitchFamily="18" charset="0"/>
                <a:cs typeface="Times New Roman" pitchFamily="18" charset="0"/>
              </a:rPr>
              <a:t>Міністерство освіти і науки України</a:t>
            </a:r>
            <a:br>
              <a:rPr lang="uk-UA" sz="3200" b="1" dirty="0" smtClean="0">
                <a:solidFill>
                  <a:schemeClr val="tx1"/>
                </a:solidFill>
                <a:latin typeface="Times New Roman" pitchFamily="18" charset="0"/>
                <a:cs typeface="Times New Roman" pitchFamily="18" charset="0"/>
              </a:rPr>
            </a:br>
            <a:r>
              <a:rPr lang="uk-UA" sz="3200" b="1" dirty="0" smtClean="0">
                <a:solidFill>
                  <a:schemeClr val="tx1"/>
                </a:solidFill>
                <a:latin typeface="Times New Roman" pitchFamily="18" charset="0"/>
                <a:cs typeface="Times New Roman" pitchFamily="18" charset="0"/>
              </a:rPr>
              <a:t>Херсонський державний університет</a:t>
            </a:r>
            <a:br>
              <a:rPr lang="uk-UA" sz="3200" b="1" dirty="0" smtClean="0">
                <a:solidFill>
                  <a:schemeClr val="tx1"/>
                </a:solidFill>
                <a:latin typeface="Times New Roman" pitchFamily="18" charset="0"/>
                <a:cs typeface="Times New Roman" pitchFamily="18" charset="0"/>
              </a:rPr>
            </a:br>
            <a:r>
              <a:rPr lang="uk-UA" sz="3200" b="1" dirty="0" smtClean="0">
                <a:solidFill>
                  <a:schemeClr val="tx1"/>
                </a:solidFill>
                <a:latin typeface="Times New Roman" pitchFamily="18" charset="0"/>
                <a:cs typeface="Times New Roman" pitchFamily="18" charset="0"/>
              </a:rPr>
              <a:t>Кафедра хімії та фармації</a:t>
            </a:r>
            <a:endParaRPr lang="ru-RU" sz="3200" b="1" dirty="0">
              <a:solidFill>
                <a:schemeClr val="tx1"/>
              </a:solidFill>
              <a:latin typeface="Times New Roman" pitchFamily="18" charset="0"/>
              <a:cs typeface="Times New Roman" pitchFamily="18" charset="0"/>
            </a:endParaRPr>
          </a:p>
        </p:txBody>
      </p:sp>
      <p:sp>
        <p:nvSpPr>
          <p:cNvPr id="3" name="Подзаголовок 2"/>
          <p:cNvSpPr>
            <a:spLocks noGrp="1"/>
          </p:cNvSpPr>
          <p:nvPr>
            <p:ph idx="1"/>
          </p:nvPr>
        </p:nvSpPr>
        <p:spPr>
          <a:xfrm>
            <a:off x="0" y="1920240"/>
            <a:ext cx="9144000" cy="4937760"/>
          </a:xfrm>
          <a:solidFill>
            <a:schemeClr val="accent1">
              <a:lumMod val="40000"/>
              <a:lumOff val="60000"/>
            </a:schemeClr>
          </a:solidFill>
        </p:spPr>
        <p:txBody>
          <a:bodyPr>
            <a:normAutofit/>
          </a:bodyPr>
          <a:lstStyle/>
          <a:p>
            <a:pPr algn="ctr"/>
            <a:r>
              <a:rPr lang="uk-UA" sz="6000" b="1" dirty="0" smtClean="0">
                <a:solidFill>
                  <a:schemeClr val="accent3">
                    <a:lumMod val="50000"/>
                  </a:schemeClr>
                </a:solidFill>
              </a:rPr>
              <a:t>Шкільний хімічний експеримент</a:t>
            </a:r>
          </a:p>
          <a:p>
            <a:r>
              <a:rPr lang="uk-UA" b="1" dirty="0" err="1" smtClean="0"/>
              <a:t>Освітньо</a:t>
            </a:r>
            <a:r>
              <a:rPr lang="uk-UA" b="1" dirty="0" smtClean="0"/>
              <a:t> – професійна програма </a:t>
            </a:r>
          </a:p>
          <a:p>
            <a:r>
              <a:rPr lang="uk-UA" b="1" dirty="0" err="1" smtClean="0"/>
              <a:t>“Середня</a:t>
            </a:r>
            <a:r>
              <a:rPr lang="uk-UA" b="1" dirty="0" smtClean="0"/>
              <a:t> освіта (Хімія)</a:t>
            </a:r>
            <a:r>
              <a:rPr lang="uk-UA" b="1" dirty="0" err="1" smtClean="0"/>
              <a:t>”першого</a:t>
            </a:r>
            <a:r>
              <a:rPr lang="uk-UA" b="1" dirty="0" smtClean="0"/>
              <a:t> (бакалаврського) рівня вищої освіти за спеціальністю 014 Середня освіта (Хімія), </a:t>
            </a:r>
          </a:p>
          <a:p>
            <a:r>
              <a:rPr lang="uk-UA" b="1" dirty="0" smtClean="0"/>
              <a:t>2 семестр, 241 група, 202</a:t>
            </a:r>
            <a:r>
              <a:rPr lang="en-US" b="1" dirty="0" smtClean="0"/>
              <a:t>1</a:t>
            </a:r>
            <a:r>
              <a:rPr lang="uk-UA" b="1" dirty="0" smtClean="0"/>
              <a:t>/202</a:t>
            </a:r>
            <a:r>
              <a:rPr lang="en-US" b="1" dirty="0" smtClean="0"/>
              <a:t>2</a:t>
            </a:r>
            <a:r>
              <a:rPr lang="uk-UA" b="1" dirty="0" smtClean="0"/>
              <a:t> н. рік</a:t>
            </a:r>
            <a:endParaRPr lang="ru-RU"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76"/>
            <a:ext cx="9144000" cy="1852594"/>
          </a:xfrm>
          <a:solidFill>
            <a:schemeClr val="accent1">
              <a:lumMod val="40000"/>
              <a:lumOff val="60000"/>
            </a:schemeClr>
          </a:solidFill>
        </p:spPr>
        <p:txBody>
          <a:bodyPr/>
          <a:lstStyle/>
          <a:p>
            <a:r>
              <a:rPr lang="uk-UA" dirty="0" smtClean="0"/>
              <a:t>Мета вивчення компоненти ОП </a:t>
            </a:r>
            <a:r>
              <a:rPr lang="uk-UA" b="1" dirty="0" smtClean="0"/>
              <a:t>Шкільний хімічний експеримент</a:t>
            </a:r>
            <a:endParaRPr lang="ru-RU" b="1" dirty="0"/>
          </a:p>
        </p:txBody>
      </p:sp>
      <p:pic>
        <p:nvPicPr>
          <p:cNvPr id="5" name="Picture 2"/>
          <p:cNvPicPr>
            <a:picLocks noGrp="1" noChangeAspect="1" noChangeArrowheads="1"/>
          </p:cNvPicPr>
          <p:nvPr>
            <p:ph idx="1"/>
          </p:nvPr>
        </p:nvPicPr>
        <p:blipFill>
          <a:blip r:embed="rId2" cstate="print"/>
          <a:stretch>
            <a:fillRect/>
          </a:stretch>
        </p:blipFill>
        <p:spPr bwMode="auto">
          <a:xfrm>
            <a:off x="5715008" y="2357430"/>
            <a:ext cx="2766060" cy="381000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5686425" y="1928802"/>
            <a:ext cx="3100417" cy="4357698"/>
          </a:xfrm>
          <a:prstGeom prst="rect">
            <a:avLst/>
          </a:prstGeom>
          <a:noFill/>
          <a:ln w="9525">
            <a:noFill/>
            <a:miter lim="800000"/>
            <a:headEnd/>
            <a:tailEnd/>
          </a:ln>
        </p:spPr>
      </p:pic>
      <p:sp>
        <p:nvSpPr>
          <p:cNvPr id="11" name="TextBox 10"/>
          <p:cNvSpPr txBox="1"/>
          <p:nvPr/>
        </p:nvSpPr>
        <p:spPr>
          <a:xfrm>
            <a:off x="500034" y="1928802"/>
            <a:ext cx="4929222" cy="4801314"/>
          </a:xfrm>
          <a:prstGeom prst="rect">
            <a:avLst/>
          </a:prstGeom>
          <a:noFill/>
        </p:spPr>
        <p:txBody>
          <a:bodyPr wrap="square" rtlCol="0">
            <a:spAutoFit/>
          </a:bodyPr>
          <a:lstStyle/>
          <a:p>
            <a:r>
              <a:rPr lang="uk-UA" dirty="0" smtClean="0"/>
              <a:t>Навчання основам хімії у школі не може бути ефективним без належної організації шкільного хімічного експерименту. Реалізація експериментальної частини програми вимагає від вчителя хімії розуміння функції хімічного експерименту та філігранної техніки його здійснення. Враховуючи, що випускник університету включається в педагогічну діяльність у найближчій перспективі і його професійно-методична підготовка повинна носити випереджуючий характер, метою курсу «Шкільний хімічний експеримент» є </a:t>
            </a:r>
            <a:r>
              <a:rPr lang="uk-UA" b="1" dirty="0" smtClean="0"/>
              <a:t>відпрацювання техніки шкільного хімічного експерименту, рекомендованого Програмою ЗОШ</a:t>
            </a:r>
            <a:endParaRPr lang="ru-RU" b="1" dirty="0" smtClean="0"/>
          </a:p>
          <a:p>
            <a:endParaRPr lang="ru-RU" b="1" dirty="0"/>
          </a:p>
        </p:txBody>
      </p:sp>
      <p:sp>
        <p:nvSpPr>
          <p:cNvPr id="12" name="TextBox 11"/>
          <p:cNvSpPr txBox="1"/>
          <p:nvPr/>
        </p:nvSpPr>
        <p:spPr>
          <a:xfrm>
            <a:off x="785786" y="2714620"/>
            <a:ext cx="3643338" cy="800219"/>
          </a:xfrm>
          <a:prstGeom prst="rect">
            <a:avLst/>
          </a:prstGeom>
          <a:noFill/>
        </p:spPr>
        <p:txBody>
          <a:bodyPr wrap="square" rtlCol="0">
            <a:spAutoFit/>
          </a:bodyPr>
          <a:lstStyle/>
          <a:p>
            <a:endParaRPr lang="ru-RU" sz="2800" b="1" dirty="0" smtClean="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08912" cy="1571612"/>
          </a:xfrm>
          <a:ln/>
        </p:spPr>
        <p:style>
          <a:lnRef idx="1">
            <a:schemeClr val="accent2"/>
          </a:lnRef>
          <a:fillRef idx="2">
            <a:schemeClr val="accent2"/>
          </a:fillRef>
          <a:effectRef idx="1">
            <a:schemeClr val="accent2"/>
          </a:effectRef>
          <a:fontRef idx="minor">
            <a:schemeClr val="dk1"/>
          </a:fontRef>
        </p:style>
        <p:txBody>
          <a:bodyPr/>
          <a:lstStyle/>
          <a:p>
            <a:pPr algn="ctr"/>
            <a:r>
              <a:rPr lang="uk-UA" b="1" dirty="0" smtClean="0">
                <a:solidFill>
                  <a:srgbClr val="00B050"/>
                </a:solidFill>
              </a:rPr>
              <a:t>Завдання курсу</a:t>
            </a:r>
            <a:endParaRPr lang="ru-RU" b="1" dirty="0">
              <a:solidFill>
                <a:srgbClr val="00B050"/>
              </a:solidFill>
            </a:endParaRPr>
          </a:p>
        </p:txBody>
      </p:sp>
      <p:sp>
        <p:nvSpPr>
          <p:cNvPr id="3" name="Содержимое 2"/>
          <p:cNvSpPr>
            <a:spLocks noGrp="1"/>
          </p:cNvSpPr>
          <p:nvPr>
            <p:ph idx="1"/>
          </p:nvPr>
        </p:nvSpPr>
        <p:spPr>
          <a:xfrm>
            <a:off x="457200" y="1857364"/>
            <a:ext cx="8229600" cy="4717172"/>
          </a:xfrm>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uk-UA" b="1" dirty="0" smtClean="0"/>
              <a:t>Теоретичні:</a:t>
            </a:r>
          </a:p>
          <a:p>
            <a:pPr>
              <a:buNone/>
            </a:pPr>
            <a:r>
              <a:rPr lang="uk-UA" dirty="0" smtClean="0"/>
              <a:t>	1) розкриття функцій, характеристика видів шкільного хімічного експерименту, </a:t>
            </a:r>
          </a:p>
          <a:p>
            <a:pPr>
              <a:buNone/>
            </a:pPr>
            <a:r>
              <a:rPr lang="uk-UA" dirty="0" smtClean="0"/>
              <a:t>	2) визначення вимог до його проведення, включаючи правила техніки безпеки, надійність, основне обладнання, необхідне і рекомендоване для здійснення хімічного експерименту (зокрема види хімічного посуду та обладнання). </a:t>
            </a:r>
            <a:endParaRPr lang="ru-RU" dirty="0" smtClean="0"/>
          </a:p>
          <a:p>
            <a:pPr>
              <a:buNone/>
            </a:pPr>
            <a:endParaRPr lang="ru-RU" b="1" dirty="0" smtClean="0"/>
          </a:p>
          <a:p>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85926"/>
          </a:xfrm>
        </p:spPr>
        <p:style>
          <a:lnRef idx="1">
            <a:schemeClr val="accent1"/>
          </a:lnRef>
          <a:fillRef idx="2">
            <a:schemeClr val="accent1"/>
          </a:fillRef>
          <a:effectRef idx="1">
            <a:schemeClr val="accent1"/>
          </a:effectRef>
          <a:fontRef idx="minor">
            <a:schemeClr val="dk1"/>
          </a:fontRef>
        </p:style>
        <p:txBody>
          <a:bodyPr/>
          <a:lstStyle/>
          <a:p>
            <a:pPr algn="ctr"/>
            <a:r>
              <a:rPr lang="uk-UA" sz="4400" b="1" dirty="0" smtClean="0">
                <a:solidFill>
                  <a:srgbClr val="00B050"/>
                </a:solidFill>
                <a:latin typeface="Arial" pitchFamily="34" charset="0"/>
                <a:cs typeface="Arial" pitchFamily="34" charset="0"/>
              </a:rPr>
              <a:t>Завдання курсу (практичні</a:t>
            </a:r>
            <a:r>
              <a:rPr lang="uk-UA" b="1" dirty="0" smtClean="0">
                <a:solidFill>
                  <a:srgbClr val="00B050"/>
                </a:solidFill>
              </a:rPr>
              <a:t>)</a:t>
            </a:r>
            <a:endParaRPr lang="ru-RU" dirty="0">
              <a:solidFill>
                <a:srgbClr val="00B050"/>
              </a:solidFill>
            </a:endParaRPr>
          </a:p>
        </p:txBody>
      </p:sp>
      <p:sp>
        <p:nvSpPr>
          <p:cNvPr id="3" name="Содержимое 2"/>
          <p:cNvSpPr>
            <a:spLocks noGrp="1"/>
          </p:cNvSpPr>
          <p:nvPr>
            <p:ph idx="1"/>
          </p:nvPr>
        </p:nvSpPr>
        <p:spPr>
          <a:xfrm>
            <a:off x="0" y="1928802"/>
            <a:ext cx="9144000" cy="4929198"/>
          </a:xfrm>
        </p:spPr>
        <p:style>
          <a:lnRef idx="1">
            <a:schemeClr val="accent1"/>
          </a:lnRef>
          <a:fillRef idx="2">
            <a:schemeClr val="accent1"/>
          </a:fillRef>
          <a:effectRef idx="1">
            <a:schemeClr val="accent1"/>
          </a:effectRef>
          <a:fontRef idx="minor">
            <a:schemeClr val="dk1"/>
          </a:fontRef>
        </p:style>
        <p:txBody>
          <a:bodyPr>
            <a:normAutofit/>
          </a:bodyPr>
          <a:lstStyle/>
          <a:p>
            <a:r>
              <a:rPr lang="uk-UA" sz="3200" dirty="0" smtClean="0"/>
              <a:t>– опанування технікою проведення демонстраційного (вчительського) хімічного експерименту за Програмою загальноосвітніх навчальних закладів;</a:t>
            </a:r>
            <a:endParaRPr lang="ru-RU" sz="3200" dirty="0" smtClean="0"/>
          </a:p>
          <a:p>
            <a:r>
              <a:rPr lang="uk-UA" sz="3200" dirty="0" smtClean="0"/>
              <a:t>– опанування технікою проведення учнівського хімічного експерименту (лабораторні досліди та практичні роботи).</a:t>
            </a:r>
            <a:endParaRPr lang="ru-RU"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66"/>
            <a:ext cx="9144000" cy="1214446"/>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dirty="0" smtClean="0"/>
              <a:t/>
            </a:r>
            <a:br>
              <a:rPr lang="ru-RU" dirty="0" smtClean="0"/>
            </a:br>
            <a:r>
              <a:rPr lang="uk-UA" sz="2000" dirty="0" smtClean="0"/>
              <a:t/>
            </a:r>
            <a:br>
              <a:rPr lang="uk-UA" sz="2000" dirty="0" smtClean="0"/>
            </a:br>
            <a:r>
              <a:rPr lang="uk-UA" sz="2000" dirty="0" smtClean="0"/>
              <a:t/>
            </a:r>
            <a:br>
              <a:rPr lang="uk-UA" sz="2000" dirty="0" smtClean="0"/>
            </a:br>
            <a:r>
              <a:rPr lang="uk-UA" sz="2000" dirty="0" smtClean="0"/>
              <a:t/>
            </a:r>
            <a:br>
              <a:rPr lang="uk-UA" sz="2000" dirty="0" smtClean="0"/>
            </a:br>
            <a:r>
              <a:rPr lang="uk-UA" sz="2000" dirty="0" smtClean="0"/>
              <a:t/>
            </a:r>
            <a:br>
              <a:rPr lang="uk-UA" sz="2000" dirty="0" smtClean="0"/>
            </a:br>
            <a:r>
              <a:rPr lang="uk-UA" sz="2000" dirty="0" smtClean="0"/>
              <a:t/>
            </a:r>
            <a:br>
              <a:rPr lang="uk-UA" sz="2000" dirty="0" smtClean="0"/>
            </a:br>
            <a:r>
              <a:rPr lang="uk-UA" sz="2000" dirty="0" smtClean="0"/>
              <a:t/>
            </a:r>
            <a:br>
              <a:rPr lang="uk-UA" sz="2000" dirty="0" smtClean="0"/>
            </a:br>
            <a:r>
              <a:rPr lang="uk-UA" sz="2000" dirty="0" smtClean="0"/>
              <a:t/>
            </a:r>
            <a:br>
              <a:rPr lang="uk-UA" sz="2000" dirty="0" smtClean="0"/>
            </a:br>
            <a:r>
              <a:rPr lang="uk-UA" sz="2000" b="1" dirty="0" smtClean="0"/>
              <a:t> </a:t>
            </a:r>
            <a:r>
              <a:rPr lang="uk-UA" sz="3600" b="1" dirty="0" smtClean="0"/>
              <a:t>Формування основних професійних компетентностей:</a:t>
            </a:r>
            <a:r>
              <a:rPr lang="ru-RU" sz="2000" dirty="0" smtClean="0"/>
              <a:t/>
            </a:r>
            <a:br>
              <a:rPr lang="ru-RU" sz="2000" dirty="0" smtClean="0"/>
            </a:br>
            <a:r>
              <a:rPr lang="uk-UA" sz="2000" dirty="0" smtClean="0"/>
              <a:t/>
            </a:r>
            <a:br>
              <a:rPr lang="uk-UA" sz="2000" dirty="0" smtClean="0"/>
            </a:br>
            <a:r>
              <a:rPr lang="uk-UA" sz="2000" dirty="0" smtClean="0"/>
              <a:t/>
            </a:r>
            <a:br>
              <a:rPr lang="uk-UA" sz="2000" dirty="0" smtClean="0"/>
            </a:br>
            <a:r>
              <a:rPr lang="uk-UA" sz="2000" dirty="0" smtClean="0"/>
              <a:t/>
            </a:r>
            <a:br>
              <a:rPr lang="uk-UA" sz="2000" dirty="0" smtClean="0"/>
            </a:br>
            <a:r>
              <a:rPr lang="uk-UA" sz="2000" dirty="0" smtClean="0"/>
              <a:t/>
            </a:r>
            <a:br>
              <a:rPr lang="uk-UA" sz="2000" dirty="0" smtClean="0"/>
            </a:br>
            <a:r>
              <a:rPr lang="uk-UA" sz="2000" dirty="0" smtClean="0"/>
              <a:t/>
            </a:r>
            <a:br>
              <a:rPr lang="uk-UA" sz="2000" dirty="0" smtClean="0"/>
            </a:br>
            <a:r>
              <a:rPr lang="uk-UA" sz="2000" dirty="0" smtClean="0"/>
              <a:t/>
            </a:r>
            <a:br>
              <a:rPr lang="uk-UA" sz="2000" dirty="0" smtClean="0"/>
            </a:br>
            <a:r>
              <a:rPr lang="uk-UA" sz="2000" dirty="0" smtClean="0"/>
              <a:t/>
            </a:r>
            <a:br>
              <a:rPr lang="uk-UA" sz="2000" dirty="0" smtClean="0"/>
            </a:br>
            <a:endParaRPr lang="ru-RU" dirty="0"/>
          </a:p>
        </p:txBody>
      </p:sp>
      <p:sp>
        <p:nvSpPr>
          <p:cNvPr id="3" name="Содержимое 2"/>
          <p:cNvSpPr>
            <a:spLocks noGrp="1"/>
          </p:cNvSpPr>
          <p:nvPr>
            <p:ph idx="1"/>
          </p:nvPr>
        </p:nvSpPr>
        <p:spPr>
          <a:xfrm>
            <a:off x="0" y="500042"/>
            <a:ext cx="9144000" cy="5786478"/>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r>
              <a:rPr lang="uk-UA" dirty="0" smtClean="0"/>
              <a:t>– знання та вміння проводити з дотриманням правил техніки безпеки певні хімічні операції: </a:t>
            </a:r>
            <a:r>
              <a:rPr lang="ru-RU" dirty="0" smtClean="0"/>
              <a:t/>
            </a:r>
            <a:br>
              <a:rPr lang="ru-RU" dirty="0" smtClean="0"/>
            </a:br>
            <a:r>
              <a:rPr lang="uk-UA" dirty="0" smtClean="0"/>
              <a:t>а) з твердими речовинами (зважування, висушування, подрібнення, нагрівання, визначення фізичних властивостей і констант, прожарювання, розділення сумішей, змішування, тощо); </a:t>
            </a:r>
            <a:r>
              <a:rPr lang="ru-RU" dirty="0" smtClean="0"/>
              <a:t/>
            </a:r>
            <a:br>
              <a:rPr lang="ru-RU" dirty="0" smtClean="0"/>
            </a:br>
            <a:r>
              <a:rPr lang="uk-UA" dirty="0" smtClean="0"/>
              <a:t>б) з рідинами (випаровування, висушування, перегонка, нагрівання очистка, визначення густини, визначення температури кипіння, перемішування, визначення активної реакції середовища, розділення рідин, визначення електричної провідності, проведення електролізу</a:t>
            </a:r>
            <a:r>
              <a:rPr lang="ru-RU" dirty="0" smtClean="0"/>
              <a:t/>
            </a:r>
            <a:br>
              <a:rPr lang="ru-RU" dirty="0" smtClean="0"/>
            </a:br>
            <a:r>
              <a:rPr lang="uk-UA" dirty="0" smtClean="0"/>
              <a:t>в) з рідинами і газами (розчинення газів, виділення газів з рідин, промивання і осушення газів);</a:t>
            </a:r>
            <a:r>
              <a:rPr lang="ru-RU" dirty="0" smtClean="0"/>
              <a:t/>
            </a:r>
            <a:br>
              <a:rPr lang="ru-RU" dirty="0" smtClean="0"/>
            </a:br>
            <a:r>
              <a:rPr lang="uk-UA" dirty="0" smtClean="0"/>
              <a:t>г) з речовинами твердого агрегатного стану і рідинами (адсорбція розчинених речовин, зважування, випарювання, дифузія, </a:t>
            </a:r>
            <a:r>
              <a:rPr lang="uk-UA" dirty="0" err="1" smtClean="0"/>
              <a:t>йонний</a:t>
            </a:r>
            <a:r>
              <a:rPr lang="uk-UA" dirty="0" smtClean="0"/>
              <a:t> обмін, кристалізація із розчину, нейтралізація, приготування розчинів, розчинення твердих речовин, осадження, розділення сумішей – фільтрування, екстракція, коагуляція);</a:t>
            </a:r>
            <a:r>
              <a:rPr lang="ru-RU" dirty="0" smtClean="0"/>
              <a:t/>
            </a:r>
            <a:br>
              <a:rPr lang="ru-RU" dirty="0" smtClean="0"/>
            </a:br>
            <a:r>
              <a:rPr lang="uk-UA" dirty="0" smtClean="0"/>
              <a:t>д) з газами (робота з горючими газами, очищення, поглинання і сушіння, визначення складу повітря, добування, збирання, </a:t>
            </a:r>
          </a:p>
          <a:p>
            <a:pPr lvl="1">
              <a:buNone/>
            </a:pPr>
            <a:r>
              <a:rPr lang="uk-UA" dirty="0" smtClean="0"/>
              <a:t>спалювання, зарядка апарата </a:t>
            </a:r>
            <a:r>
              <a:rPr lang="uk-UA" dirty="0" err="1" smtClean="0"/>
              <a:t>Кіппа</a:t>
            </a:r>
            <a:r>
              <a:rPr lang="uk-UA" dirty="0" smtClean="0"/>
              <a:t>, взаємодія газів</a:t>
            </a:r>
          </a:p>
          <a:p>
            <a:pPr lvl="1">
              <a:buNone/>
            </a:pPr>
            <a:r>
              <a:rPr lang="uk-UA" dirty="0" smtClean="0"/>
              <a:t> з рідинами і твердими речовинами, тощо</a:t>
            </a:r>
          </a:p>
          <a:p>
            <a:r>
              <a:rPr lang="uk-UA" dirty="0" smtClean="0"/>
              <a:t>вміння керуватись загальними і специфічними </a:t>
            </a:r>
          </a:p>
          <a:p>
            <a:pPr lvl="1">
              <a:buNone/>
            </a:pPr>
            <a:r>
              <a:rPr lang="uk-UA" dirty="0" smtClean="0"/>
              <a:t>вимогами до техніки проведення </a:t>
            </a:r>
          </a:p>
          <a:p>
            <a:pPr lvl="1">
              <a:buNone/>
            </a:pPr>
            <a:r>
              <a:rPr lang="uk-UA" dirty="0" smtClean="0"/>
              <a:t>демонстраційних дослідів та організації</a:t>
            </a:r>
          </a:p>
          <a:p>
            <a:pPr lvl="1">
              <a:buNone/>
            </a:pPr>
            <a:r>
              <a:rPr lang="uk-UA" dirty="0" smtClean="0"/>
              <a:t> учнівського експерименту;</a:t>
            </a:r>
            <a:r>
              <a:rPr lang="ru-RU" dirty="0" smtClean="0"/>
              <a:t/>
            </a:r>
            <a:br>
              <a:rPr lang="ru-RU" dirty="0" smtClean="0"/>
            </a:br>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86446" y="4286256"/>
            <a:ext cx="3071834" cy="2286016"/>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209800"/>
          </a:xfrm>
        </p:spPr>
        <p:txBody>
          <a:bodyPr/>
          <a:lstStyle/>
          <a:p>
            <a:pPr algn="ctr"/>
            <a:r>
              <a:rPr lang="uk-UA" b="1" dirty="0" smtClean="0"/>
              <a:t>Очікувані результати навчання</a:t>
            </a:r>
            <a:r>
              <a:rPr lang="ru-RU" dirty="0" smtClean="0"/>
              <a:t/>
            </a:r>
            <a:br>
              <a:rPr lang="ru-RU" dirty="0" smtClean="0"/>
            </a:br>
            <a:endParaRPr lang="ru-RU" dirty="0"/>
          </a:p>
        </p:txBody>
      </p:sp>
      <p:sp>
        <p:nvSpPr>
          <p:cNvPr id="3" name="Содержимое 2"/>
          <p:cNvSpPr>
            <a:spLocks noGrp="1"/>
          </p:cNvSpPr>
          <p:nvPr>
            <p:ph idx="1"/>
          </p:nvPr>
        </p:nvSpPr>
        <p:spPr>
          <a:xfrm>
            <a:off x="457200" y="1357298"/>
            <a:ext cx="8229600" cy="5217238"/>
          </a:xfrm>
        </p:spPr>
        <p:txBody>
          <a:bodyPr>
            <a:normAutofit fontScale="62500" lnSpcReduction="20000"/>
          </a:bodyPr>
          <a:lstStyle/>
          <a:p>
            <a:r>
              <a:rPr lang="uk-UA" dirty="0" smtClean="0"/>
              <a:t>– мотивує необхідність включення до окремих тем Програми певного шкільного хімічного експерименту для виділення і вивчення найбільш суттєвих сторін об’єктів вивчення хімії – речовин і процесів їх перетворень</a:t>
            </a:r>
            <a:endParaRPr lang="ru-RU" dirty="0" smtClean="0"/>
          </a:p>
          <a:p>
            <a:r>
              <a:rPr lang="uk-UA" dirty="0" smtClean="0"/>
              <a:t>– відбирає необхідний посуд і приладдя для забезпечення видимості, доступності для сприйняття і переконливості простоту, </a:t>
            </a:r>
            <a:endParaRPr lang="ru-RU" dirty="0" smtClean="0"/>
          </a:p>
          <a:p>
            <a:r>
              <a:rPr lang="uk-UA" dirty="0" smtClean="0"/>
              <a:t>– продумує можливість вияву і показу видимих і прихованих ознак хімічних процесів;</a:t>
            </a:r>
            <a:endParaRPr lang="ru-RU" dirty="0" smtClean="0"/>
          </a:p>
          <a:p>
            <a:r>
              <a:rPr lang="uk-UA" dirty="0" smtClean="0"/>
              <a:t>– переконаність у необхідності дотримання правил техніки безпеки при проведенні будь-яких хімічних експериментів:</a:t>
            </a:r>
            <a:endParaRPr lang="ru-RU" dirty="0" smtClean="0"/>
          </a:p>
          <a:p>
            <a:r>
              <a:rPr lang="uk-UA" dirty="0" smtClean="0"/>
              <a:t>– обґрунтовано пояснює найважливіші факти, поняття, закони, теорії, доступні узагальнення світоглядного характеру;</a:t>
            </a:r>
            <a:endParaRPr lang="ru-RU" dirty="0" smtClean="0"/>
          </a:p>
          <a:p>
            <a:r>
              <a:rPr lang="uk-UA" dirty="0" smtClean="0"/>
              <a:t>– розуміє і пояснює на </a:t>
            </a:r>
            <a:r>
              <a:rPr lang="uk-UA" dirty="0" err="1" smtClean="0"/>
              <a:t>міжпредметній</a:t>
            </a:r>
            <a:r>
              <a:rPr lang="uk-UA" dirty="0" smtClean="0"/>
              <a:t> основі </a:t>
            </a:r>
            <a:r>
              <a:rPr lang="uk-UA" dirty="0" err="1" smtClean="0"/>
              <a:t>природничонаукові</a:t>
            </a:r>
            <a:r>
              <a:rPr lang="uk-UA" dirty="0" smtClean="0"/>
              <a:t> уявлення про зв’язок між складом, будовою та властивостями речовин;</a:t>
            </a:r>
            <a:endParaRPr lang="ru-RU" dirty="0" smtClean="0"/>
          </a:p>
          <a:p>
            <a:r>
              <a:rPr lang="uk-UA" dirty="0" smtClean="0"/>
              <a:t> – відбирає зміст хімічного експерименту по забезпеченню практичної спрямованості хімічних знань та формуванню навичок поводження з найважливішими речовинами у повсякденному житті; </a:t>
            </a:r>
            <a:endParaRPr lang="ru-RU" dirty="0" smtClean="0"/>
          </a:p>
          <a:p>
            <a:r>
              <a:rPr lang="uk-UA" dirty="0" smtClean="0"/>
              <a:t> </a:t>
            </a:r>
            <a:r>
              <a:rPr lang="uk-UA" dirty="0" err="1" smtClean="0"/>
              <a:t>–здатен</a:t>
            </a:r>
            <a:r>
              <a:rPr lang="uk-UA" dirty="0" smtClean="0"/>
              <a:t> до самоосвіти, виявляє активність, відповідальність у роботі, популяризує хімічні знання та здобутки хімічної науки. </a:t>
            </a:r>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00042"/>
            <a:ext cx="8715436" cy="1712806"/>
          </a:xfrm>
          <a:ln/>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uk-UA" b="1" dirty="0" smtClean="0"/>
              <a:t>Перелік окремих тем лекцій освітньої компоненти Шкільний хімічний експеримент</a:t>
            </a:r>
            <a:endParaRPr lang="ru-RU" b="1" dirty="0"/>
          </a:p>
        </p:txBody>
      </p:sp>
      <p:sp>
        <p:nvSpPr>
          <p:cNvPr id="3" name="TextBox 2"/>
          <p:cNvSpPr txBox="1"/>
          <p:nvPr/>
        </p:nvSpPr>
        <p:spPr>
          <a:xfrm>
            <a:off x="0" y="2357430"/>
            <a:ext cx="9144000" cy="489364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lvl="1" indent="-457200" algn="just">
              <a:buFont typeface="Wingdings" pitchFamily="2" charset="2"/>
              <a:buChar char="v"/>
            </a:pPr>
            <a:r>
              <a:rPr lang="uk-UA" sz="2400" dirty="0" smtClean="0">
                <a:latin typeface="Times New Roman"/>
                <a:ea typeface="Times New Roman"/>
                <a:cs typeface="Times New Roman"/>
              </a:rPr>
              <a:t>Вступ і деякі питання загальної методики навчання хімії</a:t>
            </a:r>
          </a:p>
          <a:p>
            <a:pPr marL="914400" lvl="1" indent="-457200" algn="just">
              <a:buFont typeface="Wingdings" pitchFamily="2" charset="2"/>
              <a:buChar char="v"/>
            </a:pPr>
            <a:r>
              <a:rPr lang="uk-UA" sz="2400" dirty="0" smtClean="0">
                <a:latin typeface="Times New Roman"/>
                <a:ea typeface="Times New Roman"/>
                <a:cs typeface="Times New Roman"/>
              </a:rPr>
              <a:t> Мета, завдання методики навчання </a:t>
            </a:r>
            <a:r>
              <a:rPr lang="uk-UA" sz="2400" dirty="0" err="1" smtClean="0">
                <a:latin typeface="Times New Roman"/>
                <a:ea typeface="Times New Roman"/>
                <a:cs typeface="Times New Roman"/>
              </a:rPr>
              <a:t>хімі</a:t>
            </a:r>
            <a:endParaRPr lang="uk-UA" sz="2400" dirty="0" smtClean="0">
              <a:latin typeface="Times New Roman"/>
              <a:ea typeface="Times New Roman"/>
              <a:cs typeface="Times New Roman"/>
            </a:endParaRPr>
          </a:p>
          <a:p>
            <a:pPr marL="914400" lvl="1" indent="-457200" algn="just">
              <a:buFont typeface="Wingdings" pitchFamily="2" charset="2"/>
              <a:buChar char="v"/>
            </a:pPr>
            <a:r>
              <a:rPr lang="uk-UA" sz="2400" dirty="0" smtClean="0">
                <a:latin typeface="Times New Roman"/>
                <a:ea typeface="Times New Roman"/>
                <a:cs typeface="Times New Roman"/>
              </a:rPr>
              <a:t>Засоби навчання хімії</a:t>
            </a:r>
          </a:p>
          <a:p>
            <a:pPr marL="914400" lvl="1" indent="-457200" algn="just">
              <a:buFont typeface="Wingdings" pitchFamily="2" charset="2"/>
              <a:buChar char="v"/>
            </a:pPr>
            <a:r>
              <a:rPr lang="uk-UA" sz="2400" dirty="0" smtClean="0">
                <a:latin typeface="Times New Roman"/>
                <a:ea typeface="Times New Roman"/>
                <a:cs typeface="Times New Roman"/>
              </a:rPr>
              <a:t>Загальні питання техніки шкільного хімічного експерименту</a:t>
            </a:r>
            <a:endParaRPr lang="uk-UA" sz="2400" dirty="0" smtClean="0"/>
          </a:p>
          <a:p>
            <a:pPr marL="914400" lvl="1" indent="-457200" algn="just">
              <a:buFont typeface="Wingdings" pitchFamily="2" charset="2"/>
              <a:buChar char="v"/>
            </a:pPr>
            <a:r>
              <a:rPr lang="uk-UA" sz="2400" dirty="0" smtClean="0"/>
              <a:t>Характеристика змісту шкільного курсу хімії 8 класу, що сприяє відбору хімічного експерименту </a:t>
            </a:r>
          </a:p>
          <a:p>
            <a:pPr marL="457200" indent="-457200" algn="just"/>
            <a:r>
              <a:rPr lang="uk-UA" sz="2400" dirty="0" smtClean="0"/>
              <a:t>		як засобу формування у школярів хімічного досвіду</a:t>
            </a:r>
          </a:p>
          <a:p>
            <a:pPr marL="914400" lvl="1" indent="-457200" algn="just">
              <a:buFont typeface="Wingdings" pitchFamily="2" charset="2"/>
              <a:buChar char="v"/>
            </a:pPr>
            <a:r>
              <a:rPr lang="uk-UA" sz="2400" dirty="0" smtClean="0"/>
              <a:t>Хімічний експеримент (9 клас) у формуванні </a:t>
            </a:r>
          </a:p>
          <a:p>
            <a:pPr marL="457200" indent="-457200" algn="just"/>
            <a:r>
              <a:rPr lang="uk-UA" sz="2400" dirty="0" smtClean="0"/>
              <a:t>		предметних і ключових компетентностей школярів</a:t>
            </a:r>
          </a:p>
          <a:p>
            <a:pPr marL="457200" indent="-457200" algn="just">
              <a:buFont typeface="Wingdings" pitchFamily="2" charset="2"/>
              <a:buChar char="v"/>
            </a:pPr>
            <a:endParaRPr lang="ru-RU" sz="2400" dirty="0" smtClean="0">
              <a:latin typeface="Arial Narrow"/>
              <a:ea typeface="Times New Roman"/>
              <a:cs typeface="Times New Roman"/>
            </a:endParaRPr>
          </a:p>
          <a:p>
            <a:pPr algn="just"/>
            <a:endParaRPr lang="ru-RU" sz="2400" dirty="0" smtClean="0">
              <a:latin typeface="Arial Narrow"/>
              <a:ea typeface="Times New Roman"/>
              <a:cs typeface="Times New Roman"/>
            </a:endParaRPr>
          </a:p>
          <a:p>
            <a:pPr algn="just"/>
            <a:endParaRPr lang="ru-RU" sz="2400" dirty="0" smtClean="0">
              <a:latin typeface="Arial Narrow"/>
              <a:ea typeface="Times New Roman"/>
              <a:cs typeface="Times New Roman"/>
            </a:endParaRPr>
          </a:p>
          <a:p>
            <a:pPr algn="just">
              <a:spcAft>
                <a:spcPts val="0"/>
              </a:spcAft>
            </a:pPr>
            <a:endParaRPr lang="ru-RU" sz="2400" dirty="0">
              <a:latin typeface="Arial Narrow"/>
              <a:ea typeface="Times New Roman"/>
              <a:cs typeface="Times New Roman"/>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6894" y="5961574"/>
            <a:ext cx="1340854" cy="1238794"/>
          </a:xfrm>
          <a:prstGeom prst="rect">
            <a:avLst/>
          </a:prstGeom>
        </p:spPr>
      </p:pic>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5517146"/>
            <a:ext cx="1340854" cy="1340854"/>
          </a:xfrm>
          <a:prstGeom prst="rect">
            <a:avLst/>
          </a:prstGeom>
        </p:spPr>
      </p:pic>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5984" y="5857892"/>
            <a:ext cx="1340854" cy="1340854"/>
          </a:xfrm>
          <a:prstGeom prst="rect">
            <a:avLst/>
          </a:prstGeom>
        </p:spPr>
      </p:pic>
      <p:pic>
        <p:nvPicPr>
          <p:cNvPr id="8"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43306" y="5929330"/>
            <a:ext cx="5286412" cy="142876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500042"/>
            <a:ext cx="9001156" cy="135732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uk-UA" b="1" dirty="0" smtClean="0"/>
              <a:t>Перелік окремих тем лабораторних робіт</a:t>
            </a:r>
            <a:endParaRPr lang="ru-RU" b="1" dirty="0"/>
          </a:p>
        </p:txBody>
      </p:sp>
      <p:sp>
        <p:nvSpPr>
          <p:cNvPr id="3" name="TextBox 2"/>
          <p:cNvSpPr txBox="1"/>
          <p:nvPr/>
        </p:nvSpPr>
        <p:spPr>
          <a:xfrm>
            <a:off x="0" y="3357562"/>
            <a:ext cx="8929718" cy="2862322"/>
          </a:xfrm>
          <a:prstGeom prst="rect">
            <a:avLst/>
          </a:prstGeom>
          <a:noFill/>
        </p:spPr>
        <p:txBody>
          <a:bodyPr wrap="square" rtlCol="0">
            <a:spAutoFit/>
          </a:bodyPr>
          <a:lstStyle/>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ru-RU" dirty="0" smtClean="0"/>
          </a:p>
          <a:p>
            <a:endParaRPr lang="ru-RU" dirty="0"/>
          </a:p>
        </p:txBody>
      </p:sp>
      <p:sp>
        <p:nvSpPr>
          <p:cNvPr id="5" name="TextBox 4"/>
          <p:cNvSpPr txBox="1"/>
          <p:nvPr/>
        </p:nvSpPr>
        <p:spPr>
          <a:xfrm>
            <a:off x="0" y="1857364"/>
            <a:ext cx="9144000" cy="4955203"/>
          </a:xfrm>
          <a:prstGeom prst="rect">
            <a:avLst/>
          </a:prstGeom>
          <a:noFill/>
        </p:spPr>
        <p:txBody>
          <a:bodyPr wrap="square" rtlCol="0">
            <a:spAutoFit/>
          </a:bodyPr>
          <a:lstStyle/>
          <a:p>
            <a:pPr>
              <a:buFont typeface="Wingdings" pitchFamily="2" charset="2"/>
              <a:buChar char="v"/>
            </a:pPr>
            <a:r>
              <a:rPr lang="uk-UA" sz="2000" dirty="0" smtClean="0">
                <a:latin typeface="Times New Roman"/>
                <a:ea typeface="Times New Roman"/>
                <a:cs typeface="Times New Roman"/>
              </a:rPr>
              <a:t>Відпрацювання окремих загальних хімічних операцій при організації хімічного експерименту</a:t>
            </a:r>
          </a:p>
          <a:p>
            <a:pPr>
              <a:buFont typeface="Wingdings" pitchFamily="2" charset="2"/>
              <a:buChar char="v"/>
            </a:pPr>
            <a:r>
              <a:rPr lang="uk-UA" sz="2000" dirty="0" smtClean="0">
                <a:latin typeface="Times New Roman"/>
                <a:ea typeface="Times New Roman"/>
                <a:cs typeface="Times New Roman"/>
              </a:rPr>
              <a:t>Загальні прийоми роботи з газами</a:t>
            </a:r>
          </a:p>
          <a:p>
            <a:pPr>
              <a:buFont typeface="Wingdings" pitchFamily="2" charset="2"/>
              <a:buChar char="v"/>
            </a:pPr>
            <a:r>
              <a:rPr lang="uk-UA" sz="2000" dirty="0" smtClean="0">
                <a:latin typeface="Times New Roman"/>
                <a:ea typeface="Times New Roman"/>
                <a:cs typeface="Times New Roman"/>
              </a:rPr>
              <a:t>Розділення рідин, що взаємно розчиняються  і нерозчинних між собою</a:t>
            </a:r>
          </a:p>
          <a:p>
            <a:pPr>
              <a:buFont typeface="Wingdings" pitchFamily="2" charset="2"/>
              <a:buChar char="v"/>
            </a:pPr>
            <a:r>
              <a:rPr lang="uk-UA" sz="2000" dirty="0" smtClean="0"/>
              <a:t>Відпрацювання техніки</a:t>
            </a:r>
          </a:p>
          <a:p>
            <a:r>
              <a:rPr lang="uk-UA" sz="2000" dirty="0" smtClean="0"/>
              <a:t> демонстраційного хімічного </a:t>
            </a:r>
          </a:p>
          <a:p>
            <a:r>
              <a:rPr lang="uk-UA" sz="2000" dirty="0" smtClean="0"/>
              <a:t>експерименту у 7 класі</a:t>
            </a:r>
          </a:p>
          <a:p>
            <a:pPr>
              <a:buFont typeface="Wingdings" pitchFamily="2" charset="2"/>
              <a:buChar char="v"/>
            </a:pPr>
            <a:r>
              <a:rPr lang="uk-UA" sz="2000" dirty="0" smtClean="0"/>
              <a:t>Відпрацювання техніки учнівського</a:t>
            </a:r>
          </a:p>
          <a:p>
            <a:r>
              <a:rPr lang="uk-UA" sz="2000" dirty="0" smtClean="0"/>
              <a:t>хімічного експерименту у 7 класі </a:t>
            </a:r>
          </a:p>
          <a:p>
            <a:r>
              <a:rPr lang="uk-UA" sz="2000" dirty="0" smtClean="0"/>
              <a:t>(лабораторні досліди та практичні</a:t>
            </a:r>
          </a:p>
          <a:p>
            <a:r>
              <a:rPr lang="uk-UA" sz="2000" dirty="0" smtClean="0"/>
              <a:t>роботи).</a:t>
            </a:r>
            <a:endParaRPr lang="ru-RU" sz="2000" dirty="0" smtClean="0"/>
          </a:p>
          <a:p>
            <a:endParaRPr lang="ru-RU" sz="2000" dirty="0" smtClean="0">
              <a:latin typeface="Arial Narrow"/>
              <a:ea typeface="Times New Roman"/>
              <a:cs typeface="Times New Roman"/>
            </a:endParaRPr>
          </a:p>
          <a:p>
            <a:pPr>
              <a:buFont typeface="Wingdings" pitchFamily="2" charset="2"/>
              <a:buChar char="v"/>
            </a:pPr>
            <a:endParaRPr lang="uk-UA" sz="2000" dirty="0" smtClean="0">
              <a:latin typeface="Times New Roman"/>
              <a:ea typeface="Times New Roman"/>
              <a:cs typeface="Times New Roman"/>
            </a:endParaRPr>
          </a:p>
          <a:p>
            <a:pPr>
              <a:buFont typeface="Wingdings" pitchFamily="2" charset="2"/>
              <a:buChar char="v"/>
            </a:pPr>
            <a:endParaRPr lang="ru-RU" dirty="0" smtClean="0">
              <a:latin typeface="Arial Narrow"/>
              <a:ea typeface="Times New Roman"/>
              <a:cs typeface="Times New Roman"/>
            </a:endParaRPr>
          </a:p>
          <a:p>
            <a:pPr>
              <a:buFont typeface="Wingdings" pitchFamily="2" charset="2"/>
              <a:buChar char="v"/>
            </a:pPr>
            <a:endParaRPr lang="ru-RU" dirty="0"/>
          </a:p>
          <a:p>
            <a:pPr lvl="6">
              <a:buFont typeface="Wingdings" pitchFamily="2" charset="2"/>
              <a:buChar char="v"/>
            </a:pPr>
            <a:endParaRPr lang="uk-UA" sz="2000" dirty="0" smtClean="0">
              <a:latin typeface="Times New Roman"/>
              <a:ea typeface="Times New Roman"/>
              <a:cs typeface="Times New Roman"/>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9124" y="3500438"/>
            <a:ext cx="3643338" cy="1928827"/>
          </a:xfrm>
          <a:prstGeom prst="rect">
            <a:avLst/>
          </a:prstGeom>
        </p:spPr>
      </p:pic>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14876" y="2847603"/>
            <a:ext cx="4429124" cy="4010397"/>
          </a:xfrm>
          <a:prstGeom prst="rect">
            <a:avLst/>
          </a:prstGeom>
        </p:spPr>
      </p:pic>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14876" y="3571876"/>
            <a:ext cx="4000528" cy="300039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636</TotalTime>
  <Words>427</Words>
  <Application>Microsoft Office PowerPoint</Application>
  <PresentationFormat>Экран (4:3)</PresentationFormat>
  <Paragraphs>65</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Городская</vt:lpstr>
      <vt:lpstr> Міністерство освіти і науки України Херсонський державний університет Кафедра хімії та фармації</vt:lpstr>
      <vt:lpstr>Мета вивчення компоненти ОП Шкільний хімічний експеримент</vt:lpstr>
      <vt:lpstr>Завдання курсу</vt:lpstr>
      <vt:lpstr>Завдання курсу (практичні)</vt:lpstr>
      <vt:lpstr>         Формування основних професійних компетентностей:        </vt:lpstr>
      <vt:lpstr>Очікувані результати навчання </vt:lpstr>
      <vt:lpstr>Перелік окремих тем лекцій освітньої компоненти Шкільний хімічний експеримент</vt:lpstr>
      <vt:lpstr>Перелік окремих тем лабораторних робіт</vt:lpstr>
    </vt:vector>
  </TitlesOfParts>
  <Company>ksu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Міністерство освіти і науки України Херсонський державний університет Кафедра хімії та фармації</dc:title>
  <dc:creator>vishnevskaya</dc:creator>
  <cp:lastModifiedBy>vishnevskaya</cp:lastModifiedBy>
  <cp:revision>57</cp:revision>
  <dcterms:created xsi:type="dcterms:W3CDTF">2020-06-19T06:36:30Z</dcterms:created>
  <dcterms:modified xsi:type="dcterms:W3CDTF">2021-03-17T11:03:13Z</dcterms:modified>
</cp:coreProperties>
</file>